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4"/>
  </p:sldMasterIdLst>
  <p:notesMasterIdLst>
    <p:notesMasterId r:id="rId30"/>
  </p:notesMasterIdLst>
  <p:sldIdLst>
    <p:sldId id="257" r:id="rId5"/>
    <p:sldId id="273" r:id="rId6"/>
    <p:sldId id="274" r:id="rId7"/>
    <p:sldId id="275" r:id="rId8"/>
    <p:sldId id="277" r:id="rId9"/>
    <p:sldId id="276" r:id="rId10"/>
    <p:sldId id="284" r:id="rId11"/>
    <p:sldId id="278" r:id="rId12"/>
    <p:sldId id="279" r:id="rId13"/>
    <p:sldId id="258" r:id="rId14"/>
    <p:sldId id="280" r:id="rId15"/>
    <p:sldId id="285" r:id="rId16"/>
    <p:sldId id="281" r:id="rId17"/>
    <p:sldId id="286" r:id="rId18"/>
    <p:sldId id="282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83" r:id="rId27"/>
    <p:sldId id="294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6BC4A7-093C-425D-88F2-7D8E278B0F2D}" v="110" dt="2020-06-28T22:52:48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2" autoAdjust="0"/>
  </p:normalViewPr>
  <p:slideViewPr>
    <p:cSldViewPr snapToGrid="0" showGuides="1">
      <p:cViewPr>
        <p:scale>
          <a:sx n="75" d="100"/>
          <a:sy n="75" d="100"/>
        </p:scale>
        <p:origin x="974" y="235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28/06/2020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n.wikipedia.org/wiki/London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london.gov.uk/dataset/recorded_crime_summar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List_of_London_borough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/>
          <p:cNvSpPr txBox="1"/>
          <p:nvPr/>
        </p:nvSpPr>
        <p:spPr>
          <a:xfrm>
            <a:off x="1630014" y="2536448"/>
            <a:ext cx="7625485" cy="17851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IBM-Coursera </a:t>
            </a:r>
          </a:p>
          <a:p>
            <a:pPr algn="ctr">
              <a:tabLst>
                <a:tab pos="347663" algn="l"/>
              </a:tabLst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Applied Data Science Assignment</a:t>
            </a:r>
          </a:p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The Battle of Neighborhoods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328DF6-B244-4FB2-847B-88A80C6C3FE0}"/>
              </a:ext>
            </a:extLst>
          </p:cNvPr>
          <p:cNvGrpSpPr/>
          <p:nvPr/>
        </p:nvGrpSpPr>
        <p:grpSpPr>
          <a:xfrm>
            <a:off x="4789512" y="1738575"/>
            <a:ext cx="1306488" cy="876720"/>
            <a:chOff x="5442757" y="1319475"/>
            <a:chExt cx="1306488" cy="876720"/>
          </a:xfrm>
        </p:grpSpPr>
        <p:sp>
          <p:nvSpPr>
            <p:cNvPr id="2" name="Oval 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57640" y="1319475"/>
              <a:ext cx="876722" cy="87672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43971" y="1405199"/>
              <a:ext cx="705274" cy="705272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442757" y="1390120"/>
              <a:ext cx="705274" cy="705272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D398C-AE14-455E-A03B-89E3C2FAA0F6}"/>
              </a:ext>
            </a:extLst>
          </p:cNvPr>
          <p:cNvSpPr txBox="1"/>
          <p:nvPr/>
        </p:nvSpPr>
        <p:spPr>
          <a:xfrm>
            <a:off x="6419702" y="6627168"/>
            <a:ext cx="60770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Pic Source: By Tristan Surtel - Own work, CC BY-SA 4.0, https://commons.wikimedia.org/w/index.php?curid=83153416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969CB-6D88-4EFC-8D48-3794B08848E1}"/>
              </a:ext>
            </a:extLst>
          </p:cNvPr>
          <p:cNvSpPr txBox="1"/>
          <p:nvPr/>
        </p:nvSpPr>
        <p:spPr>
          <a:xfrm>
            <a:off x="9804750" y="5414437"/>
            <a:ext cx="1966884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000" b="1" dirty="0">
                <a:solidFill>
                  <a:schemeClr val="bg1"/>
                </a:solidFill>
                <a:latin typeface="+mj-lt"/>
              </a:rPr>
              <a:t>June, 2020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49620" y="570629"/>
            <a:ext cx="900567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Crime to Population Ratio Incidents in London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542925" y="1580438"/>
            <a:ext cx="5400675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Graph shows the crime rate for every 1000 people in London Boroughs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/>
              <a:t>Westminster</a:t>
            </a:r>
            <a:r>
              <a:rPr lang="en-US" sz="1400" dirty="0"/>
              <a:t> has </a:t>
            </a:r>
            <a:r>
              <a:rPr lang="en-US" sz="1400" b="1" dirty="0"/>
              <a:t>highest</a:t>
            </a:r>
            <a:r>
              <a:rPr lang="en-US" sz="1400" dirty="0"/>
              <a:t> crime rate for every 1000 people (</a:t>
            </a:r>
            <a:r>
              <a:rPr lang="en-US" sz="1400" i="1" dirty="0"/>
              <a:t>probably due to more touristic attractions in the Borough</a:t>
            </a:r>
            <a:r>
              <a:rPr lang="en-US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/>
              <a:t>Richmond</a:t>
            </a:r>
            <a:r>
              <a:rPr lang="en-US" sz="1400" dirty="0"/>
              <a:t> upon Thames has </a:t>
            </a:r>
            <a:r>
              <a:rPr lang="en-US" sz="1400" b="1" dirty="0"/>
              <a:t>lowest</a:t>
            </a:r>
            <a:r>
              <a:rPr lang="en-US" sz="1400" dirty="0"/>
              <a:t> crime rate Ratio 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4B3E9D-D47E-4755-8847-FA11886F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686" y="1436962"/>
            <a:ext cx="6272408" cy="479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CDA0-DB88-4933-A666-39F85208B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766218"/>
            <a:ext cx="10515600" cy="1325563"/>
          </a:xfrm>
        </p:spPr>
        <p:txBody>
          <a:bodyPr/>
          <a:lstStyle/>
          <a:p>
            <a:r>
              <a:rPr lang="en-US" dirty="0"/>
              <a:t>Analyzing Data – Borough Data</a:t>
            </a:r>
          </a:p>
        </p:txBody>
      </p:sp>
      <p:sp>
        <p:nvSpPr>
          <p:cNvPr id="3" name="Freeform 19">
            <a:extLst>
              <a:ext uri="{FF2B5EF4-FFF2-40B4-BE49-F238E27FC236}">
                <a16:creationId xmlns:a16="http://schemas.microsoft.com/office/drawing/2014/main" id="{0D0C6D4D-7268-49B7-B59D-540538190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C3CDE4-231A-4517-B788-86F0CE442CC2}"/>
              </a:ext>
            </a:extLst>
          </p:cNvPr>
          <p:cNvSpPr txBox="1"/>
          <p:nvPr/>
        </p:nvSpPr>
        <p:spPr>
          <a:xfrm>
            <a:off x="11907454" y="6481180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686148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629635" y="615017"/>
            <a:ext cx="508151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List of Boroughs in London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542925" y="1580438"/>
            <a:ext cx="540067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Data table from Wiki for list of borough in London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/>
              <a:t>Size: (32,10)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45ED3-F90B-4901-A2D3-DCE9F205B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44" y="2518820"/>
            <a:ext cx="8974385" cy="379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30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52355" y="561104"/>
            <a:ext cx="388888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Boroughs in London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D9A0F-24DE-430B-ACBF-6273DE67C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671" y="2327104"/>
            <a:ext cx="6003803" cy="3240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6F7D17-84BD-4191-83B0-31544908E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9" y="2322773"/>
            <a:ext cx="5769200" cy="3240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2BFC9-920F-43D0-8AE7-0B27A94F74C4}"/>
              </a:ext>
            </a:extLst>
          </p:cNvPr>
          <p:cNvSpPr txBox="1"/>
          <p:nvPr/>
        </p:nvSpPr>
        <p:spPr>
          <a:xfrm>
            <a:off x="941033" y="5930283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of City of London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34053-B4F9-4774-9B88-069FCEFFC7DD}"/>
              </a:ext>
            </a:extLst>
          </p:cNvPr>
          <p:cNvSpPr txBox="1"/>
          <p:nvPr/>
        </p:nvSpPr>
        <p:spPr>
          <a:xfrm>
            <a:off x="7877512" y="5930283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Boroughs in London</a:t>
            </a:r>
          </a:p>
        </p:txBody>
      </p:sp>
    </p:spTree>
    <p:extLst>
      <p:ext uri="{BB962C8B-B14F-4D97-AF65-F5344CB8AC3E}">
        <p14:creationId xmlns:p14="http://schemas.microsoft.com/office/powerpoint/2010/main" val="3379119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CDA0-DB88-4933-A666-39F85208B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766218"/>
            <a:ext cx="10515600" cy="1325563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Freeform 19">
            <a:extLst>
              <a:ext uri="{FF2B5EF4-FFF2-40B4-BE49-F238E27FC236}">
                <a16:creationId xmlns:a16="http://schemas.microsoft.com/office/drawing/2014/main" id="{0D0C6D4D-7268-49B7-B59D-540538190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C3CDE4-231A-4517-B788-86F0CE442CC2}"/>
              </a:ext>
            </a:extLst>
          </p:cNvPr>
          <p:cNvSpPr txBox="1"/>
          <p:nvPr/>
        </p:nvSpPr>
        <p:spPr>
          <a:xfrm>
            <a:off x="11907454" y="6481180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155552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42926" y="595574"/>
            <a:ext cx="650819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Popular Venues in each Borough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542926" y="1580438"/>
            <a:ext cx="403860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Using Foursquare APIs get top 50 venues and with one hot encoding method, find most popular venues in each Borough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There are total 179 unique venues in London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B1F33-445A-44CC-A78A-044349026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86" y="2612867"/>
            <a:ext cx="1959140" cy="3989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BDD5D-F4F8-4A7D-B161-06EDE2D1A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62" y="3032436"/>
            <a:ext cx="8130132" cy="331181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AF12EE4-C9D4-4D4F-A273-1D0F073A2482}"/>
              </a:ext>
            </a:extLst>
          </p:cNvPr>
          <p:cNvSpPr/>
          <p:nvPr/>
        </p:nvSpPr>
        <p:spPr>
          <a:xfrm>
            <a:off x="2721327" y="4145872"/>
            <a:ext cx="1174533" cy="3631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65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295730" y="583578"/>
            <a:ext cx="381354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K means-clustering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542926" y="1580438"/>
            <a:ext cx="40386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Based on common Top 5 venues category, each borough are grouped into different(5) cluster as shown by different markers in Map 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2A05A5-3F9E-4285-AC89-444A446C5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13" y="2067068"/>
            <a:ext cx="7064873" cy="39223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3F3455-3712-4F72-9553-9220875D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30" y="3130887"/>
            <a:ext cx="3335237" cy="1557457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E885362-7B6B-4F94-8AB9-F777C07A03C9}"/>
              </a:ext>
            </a:extLst>
          </p:cNvPr>
          <p:cNvSpPr/>
          <p:nvPr/>
        </p:nvSpPr>
        <p:spPr>
          <a:xfrm>
            <a:off x="3813280" y="3728046"/>
            <a:ext cx="1174533" cy="3631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46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05256" y="583578"/>
            <a:ext cx="56553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K means-clustering - Groups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542926" y="1580438"/>
            <a:ext cx="40386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Based on common Top 5 venues category, each borough are grouped into different(5) cluster as shown by different markers in Map 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BB392-4BAA-4737-BB41-2195B0706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6" y="2316600"/>
            <a:ext cx="5074612" cy="12215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F55AAE-37A2-4A76-8582-1A2019E35F9C}"/>
              </a:ext>
            </a:extLst>
          </p:cNvPr>
          <p:cNvSpPr/>
          <p:nvPr/>
        </p:nvSpPr>
        <p:spPr>
          <a:xfrm>
            <a:off x="5960650" y="241033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b="1" dirty="0"/>
              <a:t>Cluster 1: </a:t>
            </a:r>
            <a:r>
              <a:rPr lang="en-US" sz="1100" dirty="0"/>
              <a:t>Pools, Gyms, Cafes, Restaurants, Parks and Super Markets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sz="1100" dirty="0"/>
              <a:t> </a:t>
            </a:r>
            <a:r>
              <a:rPr lang="en-US" sz="1100" b="1" dirty="0"/>
              <a:t>Fitness Area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5675EA-D8D2-4C26-8116-ECE497247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541"/>
          <a:stretch/>
        </p:blipFill>
        <p:spPr>
          <a:xfrm>
            <a:off x="571460" y="3627952"/>
            <a:ext cx="5074612" cy="122152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FADE5F-59FA-41D6-A67E-CCBE45F89C47}"/>
              </a:ext>
            </a:extLst>
          </p:cNvPr>
          <p:cNvSpPr/>
          <p:nvPr/>
        </p:nvSpPr>
        <p:spPr>
          <a:xfrm>
            <a:off x="5960650" y="411282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b="1" dirty="0"/>
              <a:t>Cluster 2: </a:t>
            </a:r>
            <a:r>
              <a:rPr lang="en-US" sz="1100" dirty="0"/>
              <a:t>Cafes, Pubs, Restaurants, Hotels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sz="1100" dirty="0"/>
              <a:t> </a:t>
            </a:r>
            <a:r>
              <a:rPr lang="en-US" sz="1100" b="1" dirty="0"/>
              <a:t>Lively Area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9D339-69BF-4EDE-85E9-EFF7BFA56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6" y="5043324"/>
            <a:ext cx="5074612" cy="131900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A082FB9-5C99-46E6-8449-5C03D4ED6AA0}"/>
              </a:ext>
            </a:extLst>
          </p:cNvPr>
          <p:cNvSpPr/>
          <p:nvPr/>
        </p:nvSpPr>
        <p:spPr>
          <a:xfrm>
            <a:off x="5950274" y="5572021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b="1" dirty="0"/>
              <a:t>Cluster 3: </a:t>
            </a:r>
            <a:r>
              <a:rPr lang="en-US" sz="1100" dirty="0"/>
              <a:t>Cafes, Stores, Shopping malls, fast foods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sz="1100" dirty="0"/>
              <a:t> </a:t>
            </a:r>
            <a:r>
              <a:rPr lang="en-US" sz="1100" b="1" dirty="0"/>
              <a:t>Busy Area </a:t>
            </a:r>
          </a:p>
        </p:txBody>
      </p:sp>
    </p:spTree>
    <p:extLst>
      <p:ext uri="{BB962C8B-B14F-4D97-AF65-F5344CB8AC3E}">
        <p14:creationId xmlns:p14="http://schemas.microsoft.com/office/powerpoint/2010/main" val="1402229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05256" y="583578"/>
            <a:ext cx="56553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K means-clustering - Groups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542926" y="1580438"/>
            <a:ext cx="40386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Based on common Top 5 venues category, each borough are grouped into different(5) cluster as shown by different markers in Map 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F55AAE-37A2-4A76-8582-1A2019E35F9C}"/>
              </a:ext>
            </a:extLst>
          </p:cNvPr>
          <p:cNvSpPr/>
          <p:nvPr/>
        </p:nvSpPr>
        <p:spPr>
          <a:xfrm>
            <a:off x="5960650" y="241033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b="1" dirty="0"/>
              <a:t>Cluster 4: </a:t>
            </a:r>
            <a:r>
              <a:rPr lang="en-US" sz="1100" dirty="0"/>
              <a:t>Cafe, Bus stop, Yoga studio, Gaming Cafe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sz="1100" dirty="0"/>
              <a:t> </a:t>
            </a:r>
            <a:r>
              <a:rPr lang="en-US" sz="1100" b="1" dirty="0"/>
              <a:t>Quite Area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FADE5F-59FA-41D6-A67E-CCBE45F89C47}"/>
              </a:ext>
            </a:extLst>
          </p:cNvPr>
          <p:cNvSpPr/>
          <p:nvPr/>
        </p:nvSpPr>
        <p:spPr>
          <a:xfrm>
            <a:off x="5960650" y="411282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b="1" dirty="0"/>
              <a:t>Cluster 5: </a:t>
            </a:r>
            <a:r>
              <a:rPr lang="en-US" sz="1100" dirty="0"/>
              <a:t>Pizza Place, Cafe, parks, Metro Station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sz="1100" dirty="0"/>
              <a:t> </a:t>
            </a:r>
            <a:r>
              <a:rPr lang="en-US" sz="1100" b="1" dirty="0"/>
              <a:t>Noisy Area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7DBBC-13DC-4CAF-BEBD-D8216A4B7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6" y="2441346"/>
            <a:ext cx="5137714" cy="579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503628-F196-4562-B147-B3CFBC1D4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7" y="3904703"/>
            <a:ext cx="5137714" cy="5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14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05256" y="583578"/>
            <a:ext cx="56553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K means-clustering - Groups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542926" y="1580438"/>
            <a:ext cx="40386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Based on common Top 5 venues category, each borough are grouped into different(5) cluster as shown by different markers in Map 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F55AAE-37A2-4A76-8582-1A2019E35F9C}"/>
              </a:ext>
            </a:extLst>
          </p:cNvPr>
          <p:cNvSpPr/>
          <p:nvPr/>
        </p:nvSpPr>
        <p:spPr>
          <a:xfrm>
            <a:off x="5960650" y="241033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b="1" dirty="0"/>
              <a:t>Cluster 4: </a:t>
            </a:r>
            <a:r>
              <a:rPr lang="en-US" sz="1100" dirty="0"/>
              <a:t>Cafe, Bus stop, Yoga studio, Gaming Cafe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sz="1100" dirty="0"/>
              <a:t> </a:t>
            </a:r>
            <a:r>
              <a:rPr lang="en-US" sz="1100" b="1" dirty="0"/>
              <a:t>Quite Area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FADE5F-59FA-41D6-A67E-CCBE45F89C47}"/>
              </a:ext>
            </a:extLst>
          </p:cNvPr>
          <p:cNvSpPr/>
          <p:nvPr/>
        </p:nvSpPr>
        <p:spPr>
          <a:xfrm>
            <a:off x="5960650" y="411282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b="1" dirty="0"/>
              <a:t>Cluster 5: </a:t>
            </a:r>
            <a:r>
              <a:rPr lang="en-US" sz="1100" dirty="0"/>
              <a:t>Pizza Place, Cafe, parks, Metro Station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sz="1100" dirty="0"/>
              <a:t> </a:t>
            </a:r>
            <a:r>
              <a:rPr lang="en-US" sz="1100" b="1" dirty="0"/>
              <a:t>Noisy Area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7DBBC-13DC-4CAF-BEBD-D8216A4B7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6" y="2441346"/>
            <a:ext cx="5137714" cy="579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503628-F196-4562-B147-B3CFBC1D4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7" y="3904703"/>
            <a:ext cx="5137714" cy="5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0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44F68A-32E2-45C6-A66A-746CFB6A6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860386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Introduction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ADF12-C1FF-412C-B42F-83891935FE83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 b="1" dirty="0"/>
              <a:t>London</a:t>
            </a:r>
            <a:r>
              <a:rPr lang="en-US" sz="1600" dirty="0"/>
              <a:t> is the </a:t>
            </a:r>
            <a:r>
              <a:rPr lang="en-US" sz="1600" b="1" dirty="0"/>
              <a:t>capital</a:t>
            </a:r>
            <a:r>
              <a:rPr lang="en-US" sz="1600" dirty="0"/>
              <a:t> and </a:t>
            </a:r>
            <a:r>
              <a:rPr lang="en-US" sz="1600" b="1" dirty="0"/>
              <a:t>largest city</a:t>
            </a:r>
            <a:r>
              <a:rPr lang="en-US" sz="1600" dirty="0"/>
              <a:t> of </a:t>
            </a:r>
            <a:r>
              <a:rPr lang="en-US" sz="1600" b="1" dirty="0"/>
              <a:t>England</a:t>
            </a:r>
            <a:r>
              <a:rPr lang="en-US" sz="1600" dirty="0"/>
              <a:t> and the </a:t>
            </a:r>
            <a:r>
              <a:rPr lang="en-US" sz="1600" b="1" dirty="0"/>
              <a:t>United Kingdom</a:t>
            </a:r>
            <a:r>
              <a:rPr lang="en-US" sz="1600" dirty="0"/>
              <a:t>. London has been a major settlement for two millennia.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 dirty="0"/>
              <a:t>London is considered to be one of the world's most important </a:t>
            </a:r>
            <a:r>
              <a:rPr lang="en-US" sz="1600" b="1" dirty="0"/>
              <a:t>global</a:t>
            </a:r>
            <a:r>
              <a:rPr lang="en-US" sz="1600" dirty="0"/>
              <a:t> cities and has been called the world's most powerful, most desirable, most influential, most visited, most expensive, sustainable, most investment-friendly, and most-popular-for-work city.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 dirty="0"/>
              <a:t>London also has largest </a:t>
            </a:r>
            <a:r>
              <a:rPr lang="en-US" sz="1600" b="1" dirty="0"/>
              <a:t>financial</a:t>
            </a:r>
            <a:r>
              <a:rPr lang="en-US" sz="1600" dirty="0"/>
              <a:t> institutions and is also home to </a:t>
            </a:r>
            <a:r>
              <a:rPr lang="en-US" sz="1600" b="1" dirty="0"/>
              <a:t>top-ranked</a:t>
            </a:r>
            <a:r>
              <a:rPr lang="en-US" sz="1600" dirty="0"/>
              <a:t> universities in the world. (</a:t>
            </a:r>
            <a:r>
              <a:rPr lang="en-US" sz="1600" dirty="0">
                <a:hlinkClick r:id="rId2"/>
              </a:rPr>
              <a:t>Wiki</a:t>
            </a:r>
            <a:r>
              <a:rPr lang="en-US" sz="1600" dirty="0"/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37BA2-81C7-4D28-BBCB-30AB79828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2"/>
          <a:stretch/>
        </p:blipFill>
        <p:spPr>
          <a:xfrm>
            <a:off x="5987738" y="650494"/>
            <a:ext cx="5628018" cy="5324142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2E43565C-CE33-4524-83E4-E2E09DEF1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3A3308-D435-4798-B4E3-9E50177EE9D5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82436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CDA0-DB88-4933-A666-39F85208B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766218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Freeform 19">
            <a:extLst>
              <a:ext uri="{FF2B5EF4-FFF2-40B4-BE49-F238E27FC236}">
                <a16:creationId xmlns:a16="http://schemas.microsoft.com/office/drawing/2014/main" id="{0D0C6D4D-7268-49B7-B59D-540538190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C3CDE4-231A-4517-B788-86F0CE442CC2}"/>
              </a:ext>
            </a:extLst>
          </p:cNvPr>
          <p:cNvSpPr txBox="1"/>
          <p:nvPr/>
        </p:nvSpPr>
        <p:spPr>
          <a:xfrm>
            <a:off x="11907454" y="6481180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678299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638349" y="583578"/>
            <a:ext cx="247343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 err="1">
                <a:solidFill>
                  <a:srgbClr val="30353F"/>
                </a:solidFill>
                <a:latin typeface="+mj-lt"/>
              </a:rPr>
              <a:t>Saftey</a:t>
            </a:r>
            <a:r>
              <a:rPr lang="en-US" sz="3200" b="1" dirty="0">
                <a:solidFill>
                  <a:srgbClr val="30353F"/>
                </a:solidFill>
                <a:latin typeface="+mj-lt"/>
              </a:rPr>
              <a:t> Score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5FEC6-5235-4270-8AE2-C21BA6AB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82" y="2349589"/>
            <a:ext cx="4652356" cy="30134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4ED2D9-014B-489C-877C-1B9F92959270}"/>
              </a:ext>
            </a:extLst>
          </p:cNvPr>
          <p:cNvSpPr txBox="1"/>
          <p:nvPr/>
        </p:nvSpPr>
        <p:spPr>
          <a:xfrm>
            <a:off x="542926" y="1580438"/>
            <a:ext cx="1064293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For safety, normalizing the Crime to Population values </a:t>
            </a:r>
            <a:r>
              <a:rPr lang="en-US" sz="1400" dirty="0">
                <a:sym typeface="Wingdings" panose="05000000000000000000" pitchFamily="2" charset="2"/>
              </a:rPr>
              <a:t> borough with score of 1 are safe places or less crime ration for 1000 people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886282-AE27-4144-88F5-FE268B8BD9DA}"/>
              </a:ext>
            </a:extLst>
          </p:cNvPr>
          <p:cNvSpPr/>
          <p:nvPr/>
        </p:nvSpPr>
        <p:spPr>
          <a:xfrm>
            <a:off x="874382" y="2920753"/>
            <a:ext cx="4585385" cy="230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2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33168" y="583578"/>
            <a:ext cx="288380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Best Amenities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ED2D9-014B-489C-877C-1B9F92959270}"/>
              </a:ext>
            </a:extLst>
          </p:cNvPr>
          <p:cNvSpPr txBox="1"/>
          <p:nvPr/>
        </p:nvSpPr>
        <p:spPr>
          <a:xfrm>
            <a:off x="542926" y="1580438"/>
            <a:ext cx="1064293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For best facilities, score based on personal preference are provided in the data.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Highest score for Cluster 2 and lowest for Cluster 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Adding Safety and Amenities score, we get to choose the best Borough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4D075-8867-4B5A-B645-BC8B3ED4D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32" y="2672502"/>
            <a:ext cx="3375953" cy="38331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128BFF-856A-4643-BA19-D8E41B05CF84}"/>
              </a:ext>
            </a:extLst>
          </p:cNvPr>
          <p:cNvSpPr/>
          <p:nvPr/>
        </p:nvSpPr>
        <p:spPr>
          <a:xfrm>
            <a:off x="874382" y="2920753"/>
            <a:ext cx="3450303" cy="186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A7A5EF-9C19-4CB7-B100-95166C9BF3AE}"/>
              </a:ext>
            </a:extLst>
          </p:cNvPr>
          <p:cNvSpPr txBox="1"/>
          <p:nvPr/>
        </p:nvSpPr>
        <p:spPr>
          <a:xfrm>
            <a:off x="5937741" y="2274422"/>
            <a:ext cx="6480699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1" u="sng" dirty="0"/>
              <a:t>Sutton</a:t>
            </a:r>
            <a:r>
              <a:rPr lang="en-US" sz="2800" dirty="0"/>
              <a:t> is good borough to move considering the safety and amenities together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794F78-E964-4957-8B1C-0ED6B2C1D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395" y="3614737"/>
            <a:ext cx="5462266" cy="312256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F3A0BE-CFBE-4B14-BE1E-3DA8E73226B5}"/>
              </a:ext>
            </a:extLst>
          </p:cNvPr>
          <p:cNvSpPr/>
          <p:nvPr/>
        </p:nvSpPr>
        <p:spPr>
          <a:xfrm>
            <a:off x="8030452" y="5862527"/>
            <a:ext cx="353405" cy="4204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5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42926" y="673872"/>
            <a:ext cx="530113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Boroughs good to move-in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542926" y="1580438"/>
            <a:ext cx="4038600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Based on the data analysis performed, following Boroughs can be good to relocate in London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endParaRPr lang="en-US" sz="14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Sutton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Bexley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Bromley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Kingston upon Thames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Havering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31696F8-18E5-4EF7-AE7A-46BFB0041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8179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1372B8-4779-4CB5-9B52-B57CAF090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055" y="2018914"/>
            <a:ext cx="7525399" cy="430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45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42926" y="673872"/>
            <a:ext cx="530113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Conclusions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542925" y="1580438"/>
            <a:ext cx="1060742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As seen in the map, the above boroughs are a bit far from Central London. It would take considerable amount of time to commute towards central London(assuming the work place location).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Moreover, we only considered venues which are popular and have reviews.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We could as well consider each borough individually and all the neighborhoods in each of borough to determine good location. 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24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553056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"/>
            <a:ext cx="12191999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78105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E9072-F885-472D-8B11-C3855E0C4E6E}"/>
              </a:ext>
            </a:extLst>
          </p:cNvPr>
          <p:cNvSpPr txBox="1"/>
          <p:nvPr/>
        </p:nvSpPr>
        <p:spPr>
          <a:xfrm>
            <a:off x="6962626" y="6627477"/>
            <a:ext cx="57624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Pic Source: By Tristan Surtel - Own work, CC BY-SA 4.0, https://commons.wikimedia.org/w/index.php?curid=83153416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44F68A-32E2-45C6-A66A-746CFB6A6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860386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Problem Description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ADF12-C1FF-412C-B42F-83891935FE83}"/>
              </a:ext>
            </a:extLst>
          </p:cNvPr>
          <p:cNvSpPr txBox="1"/>
          <p:nvPr/>
        </p:nvSpPr>
        <p:spPr>
          <a:xfrm>
            <a:off x="645066" y="2031101"/>
            <a:ext cx="48603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 indent="-285750" fontAlgn="base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500" dirty="0"/>
              <a:t>London has always been a </a:t>
            </a:r>
            <a:r>
              <a:rPr lang="en-US" sz="1500" b="1" dirty="0"/>
              <a:t>dream</a:t>
            </a:r>
            <a:r>
              <a:rPr lang="en-US" sz="1500" dirty="0"/>
              <a:t> city for me personally to move and live there. </a:t>
            </a:r>
          </a:p>
          <a:p>
            <a:pPr marL="57150" indent="-285750" fontAlgn="base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500" dirty="0"/>
              <a:t>To move to such a vibrant city, one of the main concerns is to find good </a:t>
            </a:r>
            <a:r>
              <a:rPr lang="en-US" sz="1500" b="1" dirty="0"/>
              <a:t>affordable</a:t>
            </a:r>
            <a:r>
              <a:rPr lang="en-US" sz="1500" dirty="0"/>
              <a:t> accommodation in a </a:t>
            </a:r>
            <a:r>
              <a:rPr lang="en-US" sz="1500" b="1" dirty="0"/>
              <a:t>safe</a:t>
            </a:r>
            <a:r>
              <a:rPr lang="en-US" sz="1500" dirty="0"/>
              <a:t> neighborhood. </a:t>
            </a:r>
          </a:p>
          <a:p>
            <a:pPr marL="57150" indent="-285750" fontAlgn="base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500" dirty="0"/>
              <a:t>Therefore in this project, I intend to explore London neighborhoods and find the best the neighborhood to move in. </a:t>
            </a:r>
          </a:p>
          <a:p>
            <a:pPr marL="57150" indent="-285750" fontAlgn="base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500" dirty="0"/>
              <a:t>Through this project, I would like to get to know the safest borough (less crime rate as one of main factor) and its neighborhoods venues.</a:t>
            </a:r>
          </a:p>
          <a:p>
            <a:pPr marL="57150" indent="-285750" fontAlgn="base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500" dirty="0"/>
              <a:t>This project could potentially help other people who have similar interests to move to London and live there.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37BA2-81C7-4D28-BBCB-30AB79828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2"/>
          <a:stretch/>
        </p:blipFill>
        <p:spPr>
          <a:xfrm>
            <a:off x="5987738" y="650494"/>
            <a:ext cx="5628018" cy="5324142"/>
          </a:xfrm>
          <a:prstGeom prst="rect">
            <a:avLst/>
          </a:prstGeom>
        </p:spPr>
      </p:pic>
      <p:sp>
        <p:nvSpPr>
          <p:cNvPr id="10" name="Freeform 19">
            <a:extLst>
              <a:ext uri="{FF2B5EF4-FFF2-40B4-BE49-F238E27FC236}">
                <a16:creationId xmlns:a16="http://schemas.microsoft.com/office/drawing/2014/main" id="{46530D9B-549A-4D5C-91B8-5E9DA8401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82BEF3-C6D7-45CA-B595-26D545ECDD15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6445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44F68A-32E2-45C6-A66A-746CFB6A6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860386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Data Description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ADF12-C1FF-412C-B42F-83891935FE83}"/>
              </a:ext>
            </a:extLst>
          </p:cNvPr>
          <p:cNvSpPr txBox="1"/>
          <p:nvPr/>
        </p:nvSpPr>
        <p:spPr>
          <a:xfrm>
            <a:off x="645066" y="2031101"/>
            <a:ext cx="48603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 indent="-285750" fontAlgn="base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US" sz="15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37BA2-81C7-4D28-BBCB-30AB79828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2"/>
          <a:stretch/>
        </p:blipFill>
        <p:spPr>
          <a:xfrm>
            <a:off x="5987738" y="650494"/>
            <a:ext cx="5628018" cy="53241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379CA7-7623-42A6-A8A1-D341183721FD}"/>
              </a:ext>
            </a:extLst>
          </p:cNvPr>
          <p:cNvSpPr/>
          <p:nvPr/>
        </p:nvSpPr>
        <p:spPr>
          <a:xfrm>
            <a:off x="270595" y="2327304"/>
            <a:ext cx="5426195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500" dirty="0"/>
              <a:t>To get the desired results, following data sources will be used.</a:t>
            </a:r>
          </a:p>
          <a:p>
            <a:pPr fontAlgn="base"/>
            <a:endParaRPr lang="en-US" sz="1500" dirty="0"/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sz="1500" dirty="0"/>
              <a:t>London Recorded Crime (</a:t>
            </a:r>
            <a:r>
              <a:rPr lang="en-US" sz="15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Crime Data</a:t>
            </a:r>
            <a:r>
              <a:rPr lang="en-US" sz="1500" dirty="0"/>
              <a:t>)(Last 24 months data is considered for evaluation)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sz="1500" dirty="0"/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sz="1500" dirty="0"/>
              <a:t>List of London Boroughs (</a:t>
            </a:r>
            <a:r>
              <a:rPr lang="en-US" sz="15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</a:t>
            </a:r>
            <a:r>
              <a:rPr lang="en-US" sz="1500" dirty="0"/>
              <a:t>)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sz="1500" dirty="0"/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sz="1500" dirty="0"/>
              <a:t>Foursquare APIs are used too explore neighborhoods and target different venues according to the presence of needed facilities. 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sz="1500" dirty="0"/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sz="1500" dirty="0"/>
              <a:t>The data is stored in the data frame and used for visualization.</a:t>
            </a:r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A06928C4-EDCA-4E19-B7EC-061AB1BE3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56326-F5C2-4B21-B720-D50AA736F5AF}"/>
              </a:ext>
            </a:extLst>
          </p:cNvPr>
          <p:cNvSpPr txBox="1"/>
          <p:nvPr/>
        </p:nvSpPr>
        <p:spPr>
          <a:xfrm>
            <a:off x="11907454" y="648118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45509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CDA0-DB88-4933-A666-39F85208B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766218"/>
            <a:ext cx="10515600" cy="1325563"/>
          </a:xfrm>
        </p:spPr>
        <p:txBody>
          <a:bodyPr/>
          <a:lstStyle/>
          <a:p>
            <a:r>
              <a:rPr lang="en-US" dirty="0"/>
              <a:t>Analyzing Data – Crime Data</a:t>
            </a:r>
          </a:p>
        </p:txBody>
      </p:sp>
      <p:sp>
        <p:nvSpPr>
          <p:cNvPr id="3" name="Freeform 19">
            <a:extLst>
              <a:ext uri="{FF2B5EF4-FFF2-40B4-BE49-F238E27FC236}">
                <a16:creationId xmlns:a16="http://schemas.microsoft.com/office/drawing/2014/main" id="{0D0C6D4D-7268-49B7-B59D-540538190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C3CDE4-231A-4517-B788-86F0CE442CC2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31163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42925" y="639168"/>
            <a:ext cx="385361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London Crime Data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542925" y="1580438"/>
            <a:ext cx="5400675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Data from last 24 months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/>
              <a:t>Data Size: (1566, 27)</a:t>
            </a:r>
            <a:endParaRPr lang="en-US" sz="1400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DB5AFB-4B56-463C-828B-91C3DFC3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28" y="2670960"/>
            <a:ext cx="8866736" cy="376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36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40316" y="534393"/>
            <a:ext cx="86289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Top 5 Boroughs with highest crime incidents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542925" y="1580438"/>
            <a:ext cx="5400675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Graph shows top 5 boroughs with crime rate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/>
              <a:t>Westminster</a:t>
            </a:r>
            <a:r>
              <a:rPr lang="en-US" sz="1400" dirty="0"/>
              <a:t> has </a:t>
            </a:r>
            <a:r>
              <a:rPr lang="en-US" sz="1400" b="1" dirty="0"/>
              <a:t>highest</a:t>
            </a:r>
            <a:r>
              <a:rPr lang="en-US" sz="1400" dirty="0"/>
              <a:t> crime rate (</a:t>
            </a:r>
            <a:r>
              <a:rPr lang="en-US" sz="1400" i="1" dirty="0"/>
              <a:t>probably due to more touristic attractions in the Borough</a:t>
            </a:r>
            <a:r>
              <a:rPr lang="en-US" sz="1400" dirty="0"/>
              <a:t>) followed by Southwark , Camden, Newham and Lambeth.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C826A-69DB-4EA8-B1E2-D0277E5A8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013" y="2601098"/>
            <a:ext cx="7069747" cy="40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75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20623" y="620118"/>
            <a:ext cx="958275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Bottom 5 Boroughs with highest crime incidents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542925" y="1580438"/>
            <a:ext cx="5400675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Graph shows bottom 5 boroughs with crime rate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/>
              <a:t>Airport areas</a:t>
            </a:r>
            <a:r>
              <a:rPr lang="en-US" sz="1400" dirty="0"/>
              <a:t> has </a:t>
            </a:r>
            <a:r>
              <a:rPr lang="en-US" sz="1400" b="1" dirty="0"/>
              <a:t>lowest</a:t>
            </a:r>
            <a:r>
              <a:rPr lang="en-US" sz="1400" dirty="0"/>
              <a:t> crime rate (</a:t>
            </a:r>
            <a:r>
              <a:rPr lang="en-US" sz="1400" i="1" dirty="0"/>
              <a:t>probably due to more security and also not a residential areas</a:t>
            </a:r>
            <a:r>
              <a:rPr lang="en-US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Airport areas are ignored in the scope of this project based on the assumption that there are no residential area in vicinity of Airport.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/>
              <a:t>Kingston upon Thames </a:t>
            </a:r>
            <a:r>
              <a:rPr lang="en-US" sz="1400" dirty="0"/>
              <a:t>is the Borough with </a:t>
            </a:r>
            <a:r>
              <a:rPr lang="en-US" sz="1400" b="1" dirty="0"/>
              <a:t>lowest</a:t>
            </a:r>
            <a:r>
              <a:rPr lang="en-US" sz="1400" dirty="0"/>
              <a:t> crime incident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0A5F6-4F56-48F7-A416-A0D9D1293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180" y="1437196"/>
            <a:ext cx="5464013" cy="50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10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42925" y="661087"/>
            <a:ext cx="798616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Monthly Average Crime Rates in London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542925" y="1580438"/>
            <a:ext cx="5400675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Plot  shows monthly average Crime rates in London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 err="1"/>
              <a:t>Westeminister</a:t>
            </a:r>
            <a:r>
              <a:rPr lang="en-US" sz="1400" b="1" dirty="0"/>
              <a:t> </a:t>
            </a:r>
            <a:r>
              <a:rPr lang="en-US" sz="1400" dirty="0"/>
              <a:t>has </a:t>
            </a:r>
            <a:r>
              <a:rPr lang="en-US" sz="1400" b="1" dirty="0"/>
              <a:t>highest</a:t>
            </a:r>
            <a:r>
              <a:rPr lang="en-US" sz="1400" dirty="0"/>
              <a:t> and </a:t>
            </a:r>
            <a:r>
              <a:rPr lang="en-US" sz="1400" b="1" dirty="0"/>
              <a:t>Kingston upon Thames</a:t>
            </a:r>
            <a:r>
              <a:rPr lang="en-US" sz="1400" dirty="0"/>
              <a:t> has </a:t>
            </a:r>
            <a:r>
              <a:rPr lang="en-US" sz="1400" b="1" dirty="0"/>
              <a:t>lowest</a:t>
            </a:r>
            <a:r>
              <a:rPr lang="en-US" sz="1400" dirty="0"/>
              <a:t> monthly average crime rate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Airport areas are ignored in the scope of this project based on the assumption that there are no residential area in vicinity of Airport.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D9896-7D8A-4A36-8FEA-8DC1EAA52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499"/>
          <a:stretch/>
        </p:blipFill>
        <p:spPr>
          <a:xfrm>
            <a:off x="5829112" y="1302650"/>
            <a:ext cx="5905688" cy="548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44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9EB001A2C9CC41AD1511DBEB3277F7" ma:contentTypeVersion="13" ma:contentTypeDescription="Create a new document." ma:contentTypeScope="" ma:versionID="c0bec61732dc806b130530bbe5bfb515">
  <xsd:schema xmlns:xsd="http://www.w3.org/2001/XMLSchema" xmlns:xs="http://www.w3.org/2001/XMLSchema" xmlns:p="http://schemas.microsoft.com/office/2006/metadata/properties" xmlns:ns3="1c56e5b6-a179-4915-a3f5-97fce57faa2c" xmlns:ns4="801fdf5d-1970-4904-9629-fd50d77549ea" targetNamespace="http://schemas.microsoft.com/office/2006/metadata/properties" ma:root="true" ma:fieldsID="eda18b38a085da9d77e5b8bf62ea3f44" ns3:_="" ns4:_="">
    <xsd:import namespace="1c56e5b6-a179-4915-a3f5-97fce57faa2c"/>
    <xsd:import namespace="801fdf5d-1970-4904-9629-fd50d77549e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56e5b6-a179-4915-a3f5-97fce57faa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1fdf5d-1970-4904-9629-fd50d77549e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86569E-30A1-4360-BE8D-5F1C3693A6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56e5b6-a179-4915-a3f5-97fce57faa2c"/>
    <ds:schemaRef ds:uri="801fdf5d-1970-4904-9629-fd50d77549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55CA4A-9E3B-4BDF-855B-AFE7C64026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FA2C78-F490-4F0F-930C-DE1222FCAAA7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801fdf5d-1970-4904-9629-fd50d77549ea"/>
    <ds:schemaRef ds:uri="http://purl.org/dc/elements/1.1/"/>
    <ds:schemaRef ds:uri="http://schemas.microsoft.com/office/2006/metadata/properties"/>
    <ds:schemaRef ds:uri="1c56e5b6-a179-4915-a3f5-97fce57faa2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915</Words>
  <Application>Microsoft Office PowerPoint</Application>
  <PresentationFormat>Widescreen</PresentationFormat>
  <Paragraphs>148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Century Gothic</vt:lpstr>
      <vt:lpstr>Segoe UI Light</vt:lpstr>
      <vt:lpstr>Wingdings</vt:lpstr>
      <vt:lpstr>Office Theme</vt:lpstr>
      <vt:lpstr>Slide 1</vt:lpstr>
      <vt:lpstr>Introduction</vt:lpstr>
      <vt:lpstr>Problem Description</vt:lpstr>
      <vt:lpstr>Data Description</vt:lpstr>
      <vt:lpstr>Analyzing Data – Crime Data</vt:lpstr>
      <vt:lpstr>Slide 2</vt:lpstr>
      <vt:lpstr>Slide 2</vt:lpstr>
      <vt:lpstr>Slide 2</vt:lpstr>
      <vt:lpstr>Slide 2</vt:lpstr>
      <vt:lpstr>Slide 2</vt:lpstr>
      <vt:lpstr>Analyzing Data – Borough Data</vt:lpstr>
      <vt:lpstr>Slide 2</vt:lpstr>
      <vt:lpstr>Slide 2</vt:lpstr>
      <vt:lpstr>Modeling</vt:lpstr>
      <vt:lpstr>Slide 2</vt:lpstr>
      <vt:lpstr>Slide 2</vt:lpstr>
      <vt:lpstr>Slide 2</vt:lpstr>
      <vt:lpstr>Slide 2</vt:lpstr>
      <vt:lpstr>Slide 2</vt:lpstr>
      <vt:lpstr>Results</vt:lpstr>
      <vt:lpstr>Slide 2</vt:lpstr>
      <vt:lpstr>Slide 2</vt:lpstr>
      <vt:lpstr>Slide 2</vt:lpstr>
      <vt:lpstr>Slide 2</vt:lpstr>
      <vt:lpstr>Slide 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2020-06-28T13:06:53Z</dcterms:created>
  <dcterms:modified xsi:type="dcterms:W3CDTF">2020-06-28T23:05:56Z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0x010100289EB001A2C9CC41AD1511DBEB3277F7</vt:lpwstr>
  </property>
</Properties>
</file>